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0" r:id="rId2"/>
    <p:sldId id="365" r:id="rId3"/>
    <p:sldId id="368" r:id="rId4"/>
    <p:sldId id="367" r:id="rId5"/>
    <p:sldId id="369" r:id="rId6"/>
    <p:sldId id="371" r:id="rId7"/>
    <p:sldId id="370" r:id="rId8"/>
    <p:sldId id="364" r:id="rId9"/>
    <p:sldId id="372" r:id="rId10"/>
    <p:sldId id="373" r:id="rId11"/>
    <p:sldId id="374" r:id="rId12"/>
    <p:sldId id="375" r:id="rId13"/>
    <p:sldId id="376" r:id="rId14"/>
    <p:sldId id="380" r:id="rId15"/>
    <p:sldId id="377" r:id="rId16"/>
    <p:sldId id="378" r:id="rId17"/>
    <p:sldId id="379" r:id="rId18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818"/>
    <a:srgbClr val="494DE1"/>
    <a:srgbClr val="CF1C21"/>
    <a:srgbClr val="958982"/>
    <a:srgbClr val="B4ACA6"/>
    <a:srgbClr val="8B4907"/>
    <a:srgbClr val="5C4F46"/>
    <a:srgbClr val="66584E"/>
    <a:srgbClr val="E8C7B0"/>
    <a:srgbClr val="F4D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5252" autoAdjust="0"/>
  </p:normalViewPr>
  <p:slideViewPr>
    <p:cSldViewPr>
      <p:cViewPr varScale="1">
        <p:scale>
          <a:sx n="100" d="100"/>
          <a:sy n="100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17A2E-01AE-8744-8BF2-0E8BF9AF35EB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196B-4847-304B-B661-79EE4B71ED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3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63CD2-E6D0-4664-80AF-E5269DCB018D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13771-F6C0-445A-A6DD-1124A936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3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85DF7-3CBA-46B3-B563-714D212717A5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8</a:t>
            </a:fld>
            <a:endParaRPr lang="fr-C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58B12-89E4-48A5-A129-7A594328C6C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1861C-B522-451E-B9A0-365862F230C6}" type="slidenum">
              <a:rPr lang="en-US"/>
              <a:pPr/>
              <a:t>11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ChangeArrowheads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http://www.standishgroup.com/about;</a:t>
            </a:r>
            <a:r>
              <a:rPr lang="en-US" baseline="0" dirty="0" smtClean="0"/>
              <a:t> http://www.projectsmart.co.uk/docs/chaos-report.pdf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E6AAB-A316-42B4-9464-4D249AAC3F5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E6AAB-A316-42B4-9464-4D249AAC3F5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ChangeArrowheads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24744"/>
            <a:ext cx="8839200" cy="5616624"/>
          </a:xfrm>
          <a:prstGeom prst="rect">
            <a:avLst/>
          </a:prstGeom>
          <a:solidFill>
            <a:srgbClr val="958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2135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88640"/>
            <a:ext cx="8812088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Image 9" descr="IFRC-Logo-RGB-Tagline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905" b="-2"/>
          <a:stretch/>
        </p:blipFill>
        <p:spPr>
          <a:xfrm>
            <a:off x="222334" y="0"/>
            <a:ext cx="3845610" cy="1070411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5536" y="162880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6" y="2204864"/>
            <a:ext cx="3414464" cy="39604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2204864"/>
            <a:ext cx="4724400" cy="3960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395536" y="1556792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3468732"/>
            <a:ext cx="6858000" cy="27557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2204864"/>
            <a:ext cx="6858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1556792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7600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443198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 FURTHER INFORMATION ON XXXXXXXXX XXXXXXXX XXXXXXXXX XXXX,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IFRC XXXXXXXXXXXXX 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SURNAME, TITLE</a:t>
              </a:r>
              <a:br>
                <a:rPr lang="en-US" sz="160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 : +41 022 730 XXXX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EMAIL: name.surname@ifrc.org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INTERNATIONAL FEDERATION OF </a:t>
              </a:r>
              <a:b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P.O. BOX </a:t>
              </a:r>
              <a:r>
                <a:rPr lang="en-US" sz="16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303</a:t>
              </a: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FAX.: +41 22 733 03 95</a:t>
              </a:r>
              <a:endParaRPr lang="en-US" sz="16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 10" descr="IFRC-tagline-logo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05"/>
          <a:stretch/>
        </p:blipFill>
        <p:spPr>
          <a:xfrm>
            <a:off x="179512" y="5949280"/>
            <a:ext cx="2433619" cy="789432"/>
          </a:xfrm>
          <a:prstGeom prst="rect">
            <a:avLst/>
          </a:prstGeom>
        </p:spPr>
      </p:pic>
      <p:pic>
        <p:nvPicPr>
          <p:cNvPr id="12" name="Image 11" descr="IFRC-tagline-logo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1"/>
          <a:stretch/>
        </p:blipFill>
        <p:spPr>
          <a:xfrm>
            <a:off x="5004048" y="5949280"/>
            <a:ext cx="4052320" cy="789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d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623888"/>
              <a:ext cx="5910808" cy="38985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THE DIGITAL DIVIDE INITIATIVE</a:t>
              </a:r>
              <a:r>
                <a:rPr lang="en-US" sz="2000" b="1" baseline="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,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 INFORMATION SERVICES</a:t>
              </a:r>
              <a:r>
                <a:rPr lang="en-US" sz="2000" b="1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 HAPP, HEAD OF ISD &amp; GLOBAL CIO</a:t>
              </a: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/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+41 022 730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4365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edward.happ@ifrc.org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3989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212976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4365104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395536" y="3212976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91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24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48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37926" cy="553245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0" r:id="rId5"/>
    <p:sldLayoutId id="2147483732" r:id="rId6"/>
    <p:sldLayoutId id="2147483733" r:id="rId7"/>
    <p:sldLayoutId id="2147483734" r:id="rId8"/>
    <p:sldLayoutId id="214748373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roject_management_triangl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924944"/>
            <a:ext cx="7239000" cy="64759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NetHope </a:t>
            </a:r>
            <a:r>
              <a:rPr lang="en-US" dirty="0"/>
              <a:t>CIO Challenge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/>
              <a:t>Overcoming Obstacles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22 October 2015</a:t>
            </a:r>
          </a:p>
          <a:p>
            <a:r>
              <a:rPr lang="en-US" dirty="0" smtClean="0"/>
              <a:t>Edward Happ</a:t>
            </a:r>
          </a:p>
          <a:p>
            <a:r>
              <a:rPr lang="en-US" dirty="0" smtClean="0"/>
              <a:t>Global CIO, IFRC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908720"/>
            <a:ext cx="6840760" cy="648072"/>
          </a:xfrm>
        </p:spPr>
        <p:txBody>
          <a:bodyPr/>
          <a:lstStyle/>
          <a:p>
            <a:r>
              <a:rPr lang="en-US" dirty="0" smtClean="0"/>
              <a:t>A PM Decision </a:t>
            </a:r>
            <a:r>
              <a:rPr lang="en-US" dirty="0" smtClean="0"/>
              <a:t>Framework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54689" y="4941168"/>
            <a:ext cx="5397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QH = Quick-hit, bare-bones PM; </a:t>
            </a:r>
          </a:p>
          <a:p>
            <a:r>
              <a:rPr lang="en-US" dirty="0" smtClean="0"/>
              <a:t>PMI = Project Management Institute (waterfall PM)</a:t>
            </a:r>
            <a:endParaRPr lang="en-GB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88840"/>
            <a:ext cx="4471875" cy="28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475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764704"/>
            <a:ext cx="6840760" cy="648072"/>
          </a:xfrm>
        </p:spPr>
        <p:txBody>
          <a:bodyPr/>
          <a:lstStyle/>
          <a:p>
            <a:pPr algn="ctr"/>
            <a:r>
              <a:rPr lang="en-US" sz="2400" dirty="0"/>
              <a:t>Project Management Methodologies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fld id="{19447B79-881A-4680-B6F7-9BEDEBBE7787}" type="slidenum">
              <a:rPr lang="en-US"/>
              <a:pPr/>
              <a:t>11</a:t>
            </a:fld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143000" y="3810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2400" y="3124200"/>
            <a:ext cx="958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Heavy</a:t>
            </a:r>
          </a:p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Weight,</a:t>
            </a:r>
          </a:p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Highly </a:t>
            </a:r>
          </a:p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Stable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867650" y="3124200"/>
            <a:ext cx="984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Light</a:t>
            </a:r>
          </a:p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Weight,</a:t>
            </a:r>
          </a:p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High</a:t>
            </a:r>
          </a:p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Change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676400" y="4433888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CMM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286000" y="3048000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charset="0"/>
              </a:rPr>
              <a:t>PMI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124200" y="4129088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ITIL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362200" y="52578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charset="0"/>
              </a:rPr>
              <a:t>Waterfall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58000" y="2224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charset="0"/>
              </a:rPr>
              <a:t>Agile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696200" y="2071688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XP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4644008" y="2348880"/>
            <a:ext cx="4192" cy="3442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568700" y="1504900"/>
            <a:ext cx="2063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charset="0"/>
              </a:rPr>
              <a:t>Participative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rial" charset="0"/>
              </a:rPr>
              <a:t>Iterative,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rial" charset="0"/>
              </a:rPr>
              <a:t>High Collaboration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619500" y="5715000"/>
            <a:ext cx="2012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Arial" charset="0"/>
              </a:rPr>
              <a:t>Procedural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Arial" charset="0"/>
              </a:rPr>
              <a:t>Regimented,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Arial" charset="0"/>
              </a:rPr>
              <a:t>Low Collaboration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657600" y="38100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Prince2</a:t>
            </a:r>
          </a:p>
        </p:txBody>
      </p:sp>
    </p:spTree>
    <p:extLst>
      <p:ext uri="{BB962C8B-B14F-4D97-AF65-F5344CB8AC3E}">
        <p14:creationId xmlns:p14="http://schemas.microsoft.com/office/powerpoint/2010/main" val="127384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Ryan Nelson Paper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34282"/>
            <a:ext cx="8147248" cy="4191000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IT Project </a:t>
            </a:r>
            <a:r>
              <a:rPr lang="en-GB" i="1" dirty="0"/>
              <a:t>Management: Infamous Failures, Classic Mistakes, and Best </a:t>
            </a:r>
            <a:r>
              <a:rPr lang="en-GB" i="1" dirty="0" smtClean="0"/>
              <a:t>Practices”, </a:t>
            </a:r>
            <a:r>
              <a:rPr lang="en-GB" sz="2000" i="1" dirty="0" smtClean="0"/>
              <a:t>MIS Quarterly Executive, June 2007</a:t>
            </a:r>
          </a:p>
          <a:p>
            <a:r>
              <a:rPr lang="en-US" dirty="0" smtClean="0"/>
              <a:t>10 Infamous project failures</a:t>
            </a:r>
          </a:p>
          <a:p>
            <a:r>
              <a:rPr lang="en-US" dirty="0"/>
              <a:t>4</a:t>
            </a:r>
            <a:r>
              <a:rPr lang="en-US" dirty="0" smtClean="0"/>
              <a:t> recurrent mistakes:</a:t>
            </a:r>
          </a:p>
          <a:p>
            <a:pPr marL="730250" lvl="1" indent="-457200">
              <a:buFont typeface="+mj-lt"/>
              <a:buAutoNum type="arabicPeriod"/>
            </a:pPr>
            <a:r>
              <a:rPr lang="en-GB" dirty="0"/>
              <a:t>Faced with a project that is behind schedule? Add more people</a:t>
            </a:r>
            <a:r>
              <a:rPr lang="en-GB" dirty="0" smtClean="0"/>
              <a:t>!</a:t>
            </a:r>
          </a:p>
          <a:p>
            <a:pPr marL="730250" lvl="1" indent="-457200">
              <a:buFont typeface="+mj-lt"/>
              <a:buAutoNum type="arabicPeriod"/>
            </a:pPr>
            <a:r>
              <a:rPr lang="en-GB" dirty="0" smtClean="0"/>
              <a:t>Want </a:t>
            </a:r>
            <a:r>
              <a:rPr lang="en-GB" dirty="0"/>
              <a:t>to speed up development? Cut testing! </a:t>
            </a:r>
            <a:endParaRPr lang="en-GB" dirty="0" smtClean="0"/>
          </a:p>
          <a:p>
            <a:pPr marL="730250" lvl="1" indent="-457200">
              <a:buFont typeface="+mj-lt"/>
              <a:buAutoNum type="arabicPeriod"/>
            </a:pPr>
            <a:r>
              <a:rPr lang="en-GB" dirty="0" smtClean="0"/>
              <a:t>A </a:t>
            </a:r>
            <a:r>
              <a:rPr lang="en-GB" dirty="0"/>
              <a:t>new version of the operating system becomes available during the project? Time for an upgrade! </a:t>
            </a:r>
            <a:endParaRPr lang="en-GB" dirty="0" smtClean="0"/>
          </a:p>
          <a:p>
            <a:pPr marL="730250" lvl="1" indent="-457200">
              <a:buFont typeface="+mj-lt"/>
              <a:buAutoNum type="arabicPeriod"/>
            </a:pPr>
            <a:r>
              <a:rPr lang="en-GB" dirty="0" smtClean="0"/>
              <a:t>Is </a:t>
            </a:r>
            <a:r>
              <a:rPr lang="en-GB" dirty="0"/>
              <a:t>one of your key contributors aggravating the rest of the team? Wait until the end of the project to fire him!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25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916832"/>
            <a:ext cx="8166100" cy="425536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 smtClean="0">
                <a:ea typeface="ＭＳ Ｐゴシック" pitchFamily="-111" charset="-128"/>
              </a:rPr>
              <a:t>IF</a:t>
            </a:r>
          </a:p>
          <a:p>
            <a:r>
              <a:rPr lang="en-US" altLang="en-US" sz="2400" dirty="0" smtClean="0">
                <a:ea typeface="ＭＳ Ｐゴシック" pitchFamily="-111" charset="-128"/>
              </a:rPr>
              <a:t>57% of ERP projects don't realize their ROI </a:t>
            </a:r>
            <a:r>
              <a:rPr lang="en-US" altLang="en-US" sz="2400" i="1" dirty="0" smtClean="0">
                <a:ea typeface="ＭＳ Ｐゴシック" pitchFamily="-111" charset="-128"/>
              </a:rPr>
              <a:t>(Nucleus Research) </a:t>
            </a:r>
          </a:p>
          <a:p>
            <a:r>
              <a:rPr lang="en-US" altLang="en-US" sz="2400" dirty="0" smtClean="0">
                <a:ea typeface="ＭＳ Ｐゴシック" pitchFamily="-111" charset="-128"/>
              </a:rPr>
              <a:t>66% IT projects fail </a:t>
            </a:r>
            <a:r>
              <a:rPr lang="en-US" altLang="en-US" sz="2400" i="1" dirty="0" smtClean="0">
                <a:ea typeface="ＭＳ Ｐゴシック" pitchFamily="-111" charset="-128"/>
              </a:rPr>
              <a:t>(Standish Chaos DB)</a:t>
            </a:r>
            <a:r>
              <a:rPr lang="en-US" altLang="en-US" sz="2400" dirty="0" smtClean="0">
                <a:ea typeface="ＭＳ Ｐゴシック" pitchFamily="-111" charset="-128"/>
              </a:rPr>
              <a:t> </a:t>
            </a:r>
          </a:p>
          <a:p>
            <a:r>
              <a:rPr lang="en-US" altLang="en-US" sz="2400" dirty="0" smtClean="0">
                <a:ea typeface="ＭＳ Ｐゴシック" pitchFamily="-111" charset="-128"/>
              </a:rPr>
              <a:t>NGOs spend a 18th what corporations do </a:t>
            </a:r>
            <a:r>
              <a:rPr lang="en-US" altLang="en-US" sz="2400" i="1" dirty="0" smtClean="0">
                <a:ea typeface="ＭＳ Ｐゴシック" pitchFamily="-111" charset="-128"/>
              </a:rPr>
              <a:t>(Tuck survey)</a:t>
            </a:r>
          </a:p>
          <a:p>
            <a:r>
              <a:rPr lang="en-US" altLang="en-US" sz="2400" dirty="0" smtClean="0">
                <a:ea typeface="ＭＳ Ｐゴシック" pitchFamily="-111" charset="-128"/>
              </a:rPr>
              <a:t>And we are spending donors’ dollars</a:t>
            </a:r>
          </a:p>
          <a:p>
            <a:pPr>
              <a:buFontTx/>
              <a:buNone/>
            </a:pPr>
            <a:r>
              <a:rPr lang="en-US" altLang="en-US" sz="2400" dirty="0" smtClean="0">
                <a:ea typeface="ＭＳ Ｐゴシック" pitchFamily="-111" charset="-128"/>
              </a:rPr>
              <a:t>THEN </a:t>
            </a:r>
          </a:p>
          <a:p>
            <a:r>
              <a:rPr lang="en-US" altLang="en-US" sz="2400" dirty="0" smtClean="0">
                <a:ea typeface="ＭＳ Ｐゴシック" pitchFamily="-111" charset="-128"/>
              </a:rPr>
              <a:t>We must find a better way...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073622"/>
            <a:ext cx="8686800" cy="411162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itchFamily="-111" charset="-128"/>
              </a:rPr>
              <a:t>Nonprofit IT Departments Can’t Play the Odds</a:t>
            </a:r>
          </a:p>
        </p:txBody>
      </p:sp>
    </p:spTree>
    <p:extLst>
      <p:ext uri="{BB962C8B-B14F-4D97-AF65-F5344CB8AC3E}">
        <p14:creationId xmlns:p14="http://schemas.microsoft.com/office/powerpoint/2010/main" val="12451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657" y="1836107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“… </a:t>
            </a:r>
            <a:r>
              <a:rPr lang="en-US" sz="2800" b="1" dirty="0">
                <a:solidFill>
                  <a:schemeClr val="bg1"/>
                </a:solidFill>
              </a:rPr>
              <a:t>a staggering 31.1% of </a:t>
            </a:r>
            <a:r>
              <a:rPr lang="en-US" sz="2800" b="1" dirty="0" smtClean="0">
                <a:solidFill>
                  <a:schemeClr val="bg1"/>
                </a:solidFill>
              </a:rPr>
              <a:t>[IT] projects </a:t>
            </a:r>
            <a:r>
              <a:rPr lang="en-US" sz="2800" b="1" dirty="0">
                <a:solidFill>
                  <a:schemeClr val="bg1"/>
                </a:solidFill>
              </a:rPr>
              <a:t>will </a:t>
            </a:r>
            <a:r>
              <a:rPr lang="en-US" sz="2800" b="1" dirty="0" smtClean="0">
                <a:solidFill>
                  <a:schemeClr val="bg1"/>
                </a:solidFill>
              </a:rPr>
              <a:t>be cancelled </a:t>
            </a:r>
            <a:r>
              <a:rPr lang="en-US" sz="2800" b="1" dirty="0">
                <a:solidFill>
                  <a:schemeClr val="bg1"/>
                </a:solidFill>
              </a:rPr>
              <a:t>before they ever get completed. Further results indicate 52.7% of </a:t>
            </a:r>
            <a:r>
              <a:rPr lang="en-US" sz="2800" b="1" dirty="0" smtClean="0">
                <a:solidFill>
                  <a:schemeClr val="bg1"/>
                </a:solidFill>
              </a:rPr>
              <a:t>projects will </a:t>
            </a:r>
            <a:r>
              <a:rPr lang="en-US" sz="2800" b="1" dirty="0">
                <a:solidFill>
                  <a:schemeClr val="bg1"/>
                </a:solidFill>
              </a:rPr>
              <a:t>cost 189% of their original estimates</a:t>
            </a:r>
            <a:r>
              <a:rPr lang="en-US" sz="2800" b="1" dirty="0" smtClean="0">
                <a:solidFill>
                  <a:schemeClr val="bg1"/>
                </a:solidFill>
              </a:rPr>
              <a:t>.”  </a:t>
            </a:r>
            <a:r>
              <a:rPr lang="en-US" sz="2800" i="1" dirty="0" smtClean="0">
                <a:solidFill>
                  <a:schemeClr val="bg1"/>
                </a:solidFill>
              </a:rPr>
              <a:t>--Standish Chaos Report, 2014.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i="1" dirty="0" smtClean="0">
                <a:solidFill>
                  <a:schemeClr val="bg1"/>
                </a:solidFill>
              </a:rPr>
              <a:t>And this has not improved in the 30+ years of their tracking software projects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350838"/>
            <a:ext cx="8219256" cy="11430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i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800" dirty="0" smtClean="0">
                <a:solidFill>
                  <a:schemeClr val="bg1"/>
                </a:solidFill>
              </a:rPr>
              <a:t>We Don’t Do Large Well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88514"/>
            <a:ext cx="9144000" cy="8694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80920" cy="576064"/>
          </a:xfrm>
        </p:spPr>
        <p:txBody>
          <a:bodyPr/>
          <a:lstStyle/>
          <a:p>
            <a:r>
              <a:rPr lang="en-US" sz="2400" dirty="0" smtClean="0"/>
              <a:t>IT Strategic Direction is for Smaller, Best-of-Breed Applications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968552"/>
          </a:xfrm>
        </p:spPr>
        <p:txBody>
          <a:bodyPr/>
          <a:lstStyle/>
          <a:p>
            <a:r>
              <a:rPr lang="en-GB" sz="2000" dirty="0" smtClean="0"/>
              <a:t>Why not ERP?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Too expensive. UNICEF case of more than $20M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Takes too long (esp. to impact 5-year strategies). 3-year+ STC case of BBEC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Failure rate is too high. Standish database: 66% large IT projects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Don't meet financial objectives. Nucleus ROI study: 55% &lt; ROI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Too hard to change. Become new legacy systems.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Not optimized for the web. Case of SAP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Almost impossible to please all dept's</a:t>
            </a:r>
          </a:p>
          <a:p>
            <a:pPr marL="811213" lvl="3" indent="-349250"/>
            <a:r>
              <a:rPr lang="en-GB" sz="1400" dirty="0" smtClean="0"/>
              <a:t>Tendency to lower common denominator of need.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Expensive to customize. (short and long-term)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User satisfaction is lower than for SaaS app’s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We have a poor record of implementing large systems </a:t>
            </a:r>
            <a:r>
              <a:rPr lang="en-GB" sz="1400" dirty="0" smtClean="0"/>
              <a:t>(SAP, HLS, Web </a:t>
            </a:r>
            <a:r>
              <a:rPr lang="en-GB" sz="1400" dirty="0" err="1" smtClean="0"/>
              <a:t>Reconfig</a:t>
            </a:r>
            <a:r>
              <a:rPr lang="en-GB" sz="1400" dirty="0" smtClean="0"/>
              <a:t>.)</a:t>
            </a:r>
            <a:endParaRPr lang="en-GB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Not share-able with NSs. No multi-tenant model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Total cost of ownership (TCO) of ERP’s is affordable by organizations that typically have 5 times more IT spending power per employee than large nonprofits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The data integration model of ERPs is overrated</a:t>
            </a:r>
            <a:r>
              <a:rPr lang="en-GB" sz="1400" dirty="0" smtClean="0"/>
              <a:t> (real-time integration needs are rare)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06743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80920" cy="576064"/>
          </a:xfrm>
        </p:spPr>
        <p:txBody>
          <a:bodyPr/>
          <a:lstStyle/>
          <a:p>
            <a:pPr algn="ctr"/>
            <a:r>
              <a:rPr lang="en-GB" dirty="0" smtClean="0"/>
              <a:t>Pros/Cons of an Integrated Solution</a:t>
            </a:r>
            <a:br>
              <a:rPr lang="en-GB" dirty="0" smtClean="0"/>
            </a:br>
            <a:r>
              <a:rPr lang="en-GB" dirty="0" smtClean="0"/>
              <a:t>=</a:t>
            </a:r>
            <a:br>
              <a:rPr lang="en-GB" dirty="0" smtClean="0"/>
            </a:br>
            <a:r>
              <a:rPr lang="en-GB" dirty="0" smtClean="0"/>
              <a:t>Cons/Pro of “Best-of-breed”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5616" y="2262336"/>
            <a:ext cx="7571184" cy="4191000"/>
          </a:xfrm>
        </p:spPr>
        <p:txBody>
          <a:bodyPr/>
          <a:lstStyle/>
          <a:p>
            <a:r>
              <a:rPr lang="en-GB" dirty="0" smtClean="0"/>
              <a:t>Pros</a:t>
            </a:r>
          </a:p>
          <a:p>
            <a:pPr lvl="1">
              <a:buNone/>
            </a:pPr>
            <a:r>
              <a:rPr lang="en-GB" dirty="0" smtClean="0"/>
              <a:t>+ One user interface/experience</a:t>
            </a:r>
          </a:p>
          <a:p>
            <a:pPr lvl="1">
              <a:buNone/>
            </a:pPr>
            <a:r>
              <a:rPr lang="en-US" dirty="0" smtClean="0"/>
              <a:t>+ Common database</a:t>
            </a:r>
            <a:endParaRPr lang="en-GB" dirty="0" smtClean="0"/>
          </a:p>
          <a:p>
            <a:pPr lvl="1">
              <a:buNone/>
            </a:pPr>
            <a:r>
              <a:rPr lang="en-GB" dirty="0" smtClean="0"/>
              <a:t>+ Integration between modules is included (though still require integration to other systems – Finance, HR, reporting, …)</a:t>
            </a:r>
          </a:p>
          <a:p>
            <a:pPr marL="273050" lvl="1" indent="-273050"/>
            <a:r>
              <a:rPr lang="en-US" sz="2200" dirty="0" smtClean="0"/>
              <a:t>Cons</a:t>
            </a:r>
            <a:endParaRPr lang="en-GB" sz="2200" dirty="0" smtClean="0"/>
          </a:p>
          <a:p>
            <a:pPr lvl="1">
              <a:buNone/>
            </a:pPr>
            <a:r>
              <a:rPr lang="en-GB" dirty="0" smtClean="0"/>
              <a:t>- bigger scope project has bigger complexities, issues/risks</a:t>
            </a:r>
          </a:p>
          <a:p>
            <a:pPr lvl="1">
              <a:buNone/>
            </a:pPr>
            <a:r>
              <a:rPr lang="en-GB" dirty="0" smtClean="0"/>
              <a:t>- statistically have more chances of failure</a:t>
            </a:r>
          </a:p>
          <a:p>
            <a:pPr lvl="1">
              <a:buNone/>
            </a:pPr>
            <a:r>
              <a:rPr lang="en-GB" dirty="0" smtClean="0"/>
              <a:t>- not “agile” with changing requirements due to inter-dependencies</a:t>
            </a:r>
          </a:p>
          <a:p>
            <a:pPr lvl="1">
              <a:buNone/>
            </a:pPr>
            <a:r>
              <a:rPr lang="en-GB" dirty="0" smtClean="0"/>
              <a:t>- organization gets locked into this 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129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4B1F0066-2705-472D-8B65-D4746A5B458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Project Chunking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34282"/>
            <a:ext cx="8075240" cy="4191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Benefits of chunking down </a:t>
            </a:r>
            <a:r>
              <a:rPr lang="en-US" altLang="en-US" sz="2000" dirty="0" smtClean="0"/>
              <a:t>(CIO Magazine, Apr-03)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 smtClean="0"/>
              <a:t>Less risk: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Smaller and less complex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Shorter timeframes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Learning from preceding phases,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Adjust to changing environment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 smtClean="0"/>
              <a:t>Benefits realized sooner: putting value in users hands earlier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 smtClean="0"/>
              <a:t>More frequent decision points: can change project’s course, leverage learning</a:t>
            </a:r>
          </a:p>
        </p:txBody>
      </p:sp>
    </p:spTree>
    <p:extLst>
      <p:ext uri="{BB962C8B-B14F-4D97-AF65-F5344CB8AC3E}">
        <p14:creationId xmlns:p14="http://schemas.microsoft.com/office/powerpoint/2010/main" val="216795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type="chart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6" y="2205038"/>
            <a:ext cx="2487295" cy="396081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707904" y="2204864"/>
            <a:ext cx="5256584" cy="39604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case of the sinister Minister </a:t>
            </a:r>
            <a:r>
              <a:rPr lang="en-US" dirty="0" err="1" smtClean="0"/>
              <a:t>Belok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Project Management Novel?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76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34282"/>
            <a:ext cx="8003232" cy="4191000"/>
          </a:xfrm>
        </p:spPr>
        <p:txBody>
          <a:bodyPr/>
          <a:lstStyle/>
          <a:p>
            <a:r>
              <a:rPr lang="en-US" dirty="0" smtClean="0"/>
              <a:t>Thompson in charge of six large projects in </a:t>
            </a:r>
            <a:r>
              <a:rPr lang="en-US" dirty="0" err="1" smtClean="0"/>
              <a:t>Morovia</a:t>
            </a:r>
            <a:endParaRPr lang="en-US" dirty="0" smtClean="0"/>
          </a:p>
          <a:p>
            <a:r>
              <a:rPr lang="en-US" dirty="0" smtClean="0"/>
              <a:t>Ultimate senior management supporter, Nation’s Noble Leader (NNL)</a:t>
            </a:r>
          </a:p>
          <a:p>
            <a:r>
              <a:rPr lang="en-US" dirty="0" smtClean="0"/>
              <a:t>Dream team: Belinda, Gabriel</a:t>
            </a:r>
          </a:p>
          <a:p>
            <a:r>
              <a:rPr lang="en-US" dirty="0" smtClean="0"/>
              <a:t>“…first </a:t>
            </a:r>
            <a:r>
              <a:rPr lang="en-US" dirty="0" smtClean="0"/>
              <a:t>time in his professional life that he had been turned loose to do the best work he could…”</a:t>
            </a:r>
          </a:p>
          <a:p>
            <a:r>
              <a:rPr lang="en-US" dirty="0" smtClean="0"/>
              <a:t>Then NNL leaves, the tyrant </a:t>
            </a:r>
            <a:r>
              <a:rPr lang="en-US" dirty="0" err="1" smtClean="0"/>
              <a:t>Belok</a:t>
            </a:r>
            <a:r>
              <a:rPr lang="en-US" dirty="0" smtClean="0"/>
              <a:t> left in charge</a:t>
            </a:r>
          </a:p>
          <a:p>
            <a:r>
              <a:rPr lang="en-US" dirty="0" smtClean="0"/>
              <a:t>He takes 186 days out of the schedule and combines teams because “lateness costs money”, </a:t>
            </a:r>
            <a:r>
              <a:rPr lang="en-US" dirty="0" err="1" smtClean="0"/>
              <a:t>qtr</a:t>
            </a:r>
            <a:r>
              <a:rPr lang="en-US" dirty="0" smtClean="0"/>
              <a:t> of million per day in profit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79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learn from this story?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you do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“pathological political” situations have you seen in your work?</a:t>
            </a:r>
          </a:p>
          <a:p>
            <a:r>
              <a:rPr lang="en-US" dirty="0" smtClean="0"/>
              <a:t>How did the team solve the problem?</a:t>
            </a:r>
          </a:p>
          <a:p>
            <a:r>
              <a:rPr lang="en-US" dirty="0"/>
              <a:t>What was Thompson’s leadership style?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7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34282"/>
            <a:ext cx="8291264" cy="4191000"/>
          </a:xfrm>
        </p:spPr>
        <p:txBody>
          <a:bodyPr/>
          <a:lstStyle/>
          <a:p>
            <a:r>
              <a:rPr lang="en-US" dirty="0" smtClean="0"/>
              <a:t>#1: the </a:t>
            </a:r>
            <a:r>
              <a:rPr lang="en-US" dirty="0" smtClean="0"/>
              <a:t>power of the AND is greater than the power of the </a:t>
            </a:r>
            <a:r>
              <a:rPr lang="en-US" dirty="0" smtClean="0"/>
              <a:t>OR</a:t>
            </a:r>
          </a:p>
          <a:p>
            <a:r>
              <a:rPr lang="en-US" dirty="0" smtClean="0"/>
              <a:t>Remember: We are here “to do good work and to learn”</a:t>
            </a:r>
            <a:endParaRPr lang="en-US" dirty="0" smtClean="0"/>
          </a:p>
          <a:p>
            <a:r>
              <a:rPr lang="en-US" dirty="0" smtClean="0"/>
              <a:t>A key indicator of power politics is the refusal to listen…”I will not hear talk of delivering any later than </a:t>
            </a:r>
            <a:r>
              <a:rPr lang="en-US" dirty="0" smtClean="0"/>
              <a:t>that”…”</a:t>
            </a:r>
            <a:r>
              <a:rPr lang="en-US" dirty="0" smtClean="0"/>
              <a:t>Do as </a:t>
            </a:r>
            <a:r>
              <a:rPr lang="en-US" dirty="0" smtClean="0"/>
              <a:t>you're </a:t>
            </a:r>
            <a:r>
              <a:rPr lang="en-US" dirty="0" smtClean="0"/>
              <a:t>told”</a:t>
            </a:r>
          </a:p>
          <a:p>
            <a:r>
              <a:rPr lang="en-US" dirty="0" smtClean="0"/>
              <a:t>“There is no such thing as a job with no </a:t>
            </a:r>
            <a:r>
              <a:rPr lang="en-US" dirty="0" smtClean="0"/>
              <a:t>politics”</a:t>
            </a:r>
          </a:p>
          <a:p>
            <a:r>
              <a:rPr lang="en-GB" dirty="0"/>
              <a:t>The answer came from the team not the leader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gelled team is your most valuable project asset</a:t>
            </a:r>
          </a:p>
          <a:p>
            <a:r>
              <a:rPr lang="en-US" dirty="0" smtClean="0"/>
              <a:t>Breaking the iron </a:t>
            </a:r>
            <a:r>
              <a:rPr lang="en-US" dirty="0" smtClean="0"/>
              <a:t>triangle of </a:t>
            </a:r>
            <a:r>
              <a:rPr lang="en-US" dirty="0" smtClean="0"/>
              <a:t>projects: senior </a:t>
            </a:r>
            <a:r>
              <a:rPr lang="en-US" dirty="0" smtClean="0"/>
              <a:t>management can control </a:t>
            </a:r>
            <a:r>
              <a:rPr lang="en-US" dirty="0" smtClean="0"/>
              <a:t>only 2 </a:t>
            </a:r>
            <a:r>
              <a:rPr lang="en-US" dirty="0" smtClean="0"/>
              <a:t>but must give the 3</a:t>
            </a:r>
            <a:r>
              <a:rPr lang="en-US" baseline="30000" dirty="0" smtClean="0"/>
              <a:t>rd</a:t>
            </a:r>
            <a:r>
              <a:rPr lang="en-US" dirty="0" smtClean="0"/>
              <a:t> to the project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0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fld id="{4AC3B8DD-A316-40D8-966F-17058BF0E425}" type="slidenum">
              <a:rPr lang="en-US"/>
              <a:pPr/>
              <a:t>6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58416"/>
            <a:ext cx="8136904" cy="91440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smtClean="0"/>
              <a:t>Iron </a:t>
            </a:r>
            <a:r>
              <a:rPr lang="en-US" sz="2400" dirty="0"/>
              <a:t>Triangle </a:t>
            </a:r>
            <a:r>
              <a:rPr lang="en-US" sz="2400" dirty="0" smtClean="0"/>
              <a:t>– </a:t>
            </a:r>
            <a:r>
              <a:rPr lang="en-US" sz="2400" dirty="0" smtClean="0"/>
              <a:t>Seek </a:t>
            </a:r>
            <a:r>
              <a:rPr lang="en-US" sz="2400" dirty="0"/>
              <a:t>to Optimize Three Factors</a:t>
            </a:r>
          </a:p>
        </p:txBody>
      </p:sp>
      <p:pic>
        <p:nvPicPr>
          <p:cNvPr id="37895" name="Picture 7" descr="250px-The_triad_constrai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89138"/>
            <a:ext cx="4579938" cy="3333750"/>
          </a:xfrm>
          <a:prstGeom prst="rect">
            <a:avLst/>
          </a:prstGeom>
          <a:noFill/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12725" y="5661248"/>
            <a:ext cx="44196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tx1"/>
                </a:solidFill>
              </a:rPr>
              <a:t>See </a:t>
            </a:r>
            <a:r>
              <a:rPr lang="en-US" sz="1200" i="1">
                <a:solidFill>
                  <a:schemeClr val="tx1"/>
                </a:solidFill>
                <a:hlinkClick r:id="rId4"/>
              </a:rPr>
              <a:t>http://en.wikipedia.org/wiki/Project_management_triangle</a:t>
            </a:r>
            <a:r>
              <a:rPr lang="en-US" sz="12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876800" y="2743200"/>
            <a:ext cx="37496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33CC"/>
                </a:solidFill>
              </a:rPr>
              <a:t>The client can only demand two</a:t>
            </a:r>
          </a:p>
        </p:txBody>
      </p:sp>
    </p:spTree>
    <p:extLst>
      <p:ext uri="{BB962C8B-B14F-4D97-AF65-F5344CB8AC3E}">
        <p14:creationId xmlns:p14="http://schemas.microsoft.com/office/powerpoint/2010/main" val="24104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Thompson's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10" y="1916831"/>
            <a:ext cx="8075240" cy="480464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Pathological Politics</a:t>
            </a:r>
          </a:p>
          <a:p>
            <a:r>
              <a:rPr lang="en-US" dirty="0" smtClean="0"/>
              <a:t>You have to be willing to put your job on the line any day…</a:t>
            </a:r>
          </a:p>
          <a:p>
            <a:r>
              <a:rPr lang="en-US" dirty="0" smtClean="0"/>
              <a:t>…but that doesn’t guarantee that pathological politics won’t affect you</a:t>
            </a:r>
          </a:p>
          <a:p>
            <a:r>
              <a:rPr lang="en-US" dirty="0" smtClean="0"/>
              <a:t>PP can crop up anywhere, even in the healthiest organization</a:t>
            </a:r>
          </a:p>
          <a:p>
            <a:r>
              <a:rPr lang="en-US" dirty="0" smtClean="0"/>
              <a:t>The defining characteristic of PP is that goals of personal power and influence come to override natural goals of an organization</a:t>
            </a:r>
          </a:p>
          <a:p>
            <a:r>
              <a:rPr lang="en-US" dirty="0" smtClean="0"/>
              <a:t>This can happen even when the pathological goal is directly opposed to the organizational goal</a:t>
            </a:r>
          </a:p>
          <a:p>
            <a:r>
              <a:rPr lang="en-US" dirty="0" smtClean="0"/>
              <a:t>Among the </a:t>
            </a:r>
            <a:r>
              <a:rPr lang="en-US" dirty="0" smtClean="0"/>
              <a:t>bad </a:t>
            </a:r>
            <a:r>
              <a:rPr lang="en-US" dirty="0" smtClean="0"/>
              <a:t>side effects of pathology: it becomes unsafe to have a leanly staffed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5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9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62935"/>
      </p:ext>
    </p:extLst>
  </p:cSld>
  <p:clrMapOvr>
    <a:masterClrMapping/>
  </p:clrMapOvr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IFRC_2011 presentation-EN</Template>
  <TotalTime>7742</TotalTime>
  <Words>972</Words>
  <Application>Microsoft Office PowerPoint</Application>
  <PresentationFormat>On-screen Show (4:3)</PresentationFormat>
  <Paragraphs>136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IFRC_2011 presentation-EN</vt:lpstr>
      <vt:lpstr> NetHope CIO Challenge –  Overcoming Obstacles</vt:lpstr>
      <vt:lpstr>A Project Management Novel?</vt:lpstr>
      <vt:lpstr>Story Recap</vt:lpstr>
      <vt:lpstr>What did you learn from this story?</vt:lpstr>
      <vt:lpstr>My Take-aways</vt:lpstr>
      <vt:lpstr>The Iron Triangle – Seek to Optimize Three Factors</vt:lpstr>
      <vt:lpstr>Thompson's Journal</vt:lpstr>
      <vt:lpstr>PowerPoint Presentation</vt:lpstr>
      <vt:lpstr>Appendix</vt:lpstr>
      <vt:lpstr>A PM Decision Framework</vt:lpstr>
      <vt:lpstr>Project Management Methodologies</vt:lpstr>
      <vt:lpstr>Ryan Nelson Paper </vt:lpstr>
      <vt:lpstr>Nonprofit IT Departments Can’t Play the Odds</vt:lpstr>
      <vt:lpstr>PowerPoint Presentation</vt:lpstr>
      <vt:lpstr>IT Strategic Direction is for Smaller, Best-of-Breed Applications</vt:lpstr>
      <vt:lpstr>Pros/Cons of an Integrated Solution = Cons/Pro of “Best-of-breed”</vt:lpstr>
      <vt:lpstr>Project Chunking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Edward HAPP</cp:lastModifiedBy>
  <cp:revision>296</cp:revision>
  <cp:lastPrinted>2015-06-08T09:41:30Z</cp:lastPrinted>
  <dcterms:created xsi:type="dcterms:W3CDTF">2012-03-29T08:37:58Z</dcterms:created>
  <dcterms:modified xsi:type="dcterms:W3CDTF">2015-10-21T10:27:41Z</dcterms:modified>
</cp:coreProperties>
</file>